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8423"/>
    <p:restoredTop sz="90099"/>
  </p:normalViewPr>
  <p:slideViewPr>
    <p:cSldViewPr snapToObjects="1">
      <p:cViewPr>
        <p:scale>
          <a:sx n="110" d="100"/>
          <a:sy n="110" d="100"/>
        </p:scale>
        <p:origin x="0" y="0"/>
      </p:cViewPr>
      <p:guideLst>
        <p:guide orient="horz" pos="2154"/>
        <p:guide orient="horz" pos="119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presProps" Target="presProps.xml"  /><Relationship Id="rId56" Type="http://schemas.openxmlformats.org/officeDocument/2006/relationships/viewProps" Target="viewProps.xml"  /><Relationship Id="rId57" Type="http://schemas.openxmlformats.org/officeDocument/2006/relationships/theme" Target="theme/theme1.xml"  /><Relationship Id="rId58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  <a:defRPr/>
              </a:pPr>
              <a:t>‹#›</a:t>
            </a:fld>
            <a:endParaRPr lang="ko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 idx="0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4" tIns="91424" rIns="91424" bIns="91424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  <a:defRPr/>
              </a:pPr>
              <a:t>‹#›</a:t>
            </a:fld>
            <a:endParaRPr lang="ko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  <a:defRPr/>
              </a:pPr>
              <a:t>‹#›</a:t>
            </a:fld>
            <a:endParaRPr lang="ko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.png"  /><Relationship Id="rId3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23.png"  /><Relationship Id="rId6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4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png"  /><Relationship Id="rId3" Type="http://schemas.openxmlformats.org/officeDocument/2006/relationships/image" Target="../media/image52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69.png"  /><Relationship Id="rId11" Type="http://schemas.openxmlformats.org/officeDocument/2006/relationships/image" Target="../media/image70.png"  /><Relationship Id="rId2" Type="http://schemas.openxmlformats.org/officeDocument/2006/relationships/image" Target="../media/image45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Relationship Id="rId9" Type="http://schemas.openxmlformats.org/officeDocument/2006/relationships/image" Target="../media/image6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4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5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 idx="0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4" tIns="91424" rIns="91424" bIns="91424" anchor="b" anchorCtr="0">
            <a:noAutofit/>
          </a:bodyPr>
          <a:lstStyle/>
          <a:p>
            <a:pPr lvl="0">
              <a:spcBef>
                <a:spcPts val="0"/>
              </a:spcBef>
              <a:buNone/>
              <a:defRPr/>
            </a:pPr>
            <a:r>
              <a:rPr lang="ko"/>
              <a:t>BMS P</a:t>
            </a:r>
            <a:r>
              <a:rPr lang="en-US" altLang="ko-KR"/>
              <a:t>ROJECT</a:t>
            </a:r>
            <a:r>
              <a:rPr lang="ko"/>
              <a:t> </a:t>
            </a:r>
            <a:endParaRPr lang="ko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/>
            </a:pPr>
            <a:r>
              <a:rPr lang="ko"/>
              <a:t>By Yeon</a:t>
            </a:r>
            <a:endParaRPr lang="ko"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538700" y="4028625"/>
            <a:ext cx="8520600" cy="7926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"/>
              <a:t>~17.0</a:t>
            </a:r>
            <a:r>
              <a:rPr lang="en-US" altLang="ko-KR"/>
              <a:t>6</a:t>
            </a:r>
            <a:r>
              <a:rPr lang="ko"/>
              <a:t>.</a:t>
            </a:r>
            <a:r>
              <a:rPr lang="en-US" altLang="ko-KR"/>
              <a:t>16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Dao Method </a:t>
            </a:r>
            <a:r>
              <a:rPr lang="ko-KR" altLang="en-US"/>
              <a:t>정의서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24826"/>
            <a:ext cx="9144000" cy="409384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99919"/>
            <a:ext cx="9144000" cy="3743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Msg </a:t>
            </a:r>
            <a:r>
              <a:rPr lang="ko-KR" altLang="en-US"/>
              <a:t>정의서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78315"/>
            <a:ext cx="9144000" cy="3686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 idx="0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4" tIns="91424" rIns="91424" bIns="91424" anchor="b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"/>
              <a:t>BMS Project </a:t>
            </a:r>
            <a:endParaRPr lang="ko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en-US" altLang="ko-KR"/>
              <a:t>View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748" y="332613"/>
            <a:ext cx="4810116" cy="4526672"/>
          </a:xfrm>
          <a:prstGeom prst="rect">
            <a:avLst/>
          </a:prstGeom>
        </p:spPr>
      </p:pic>
      <p:sp>
        <p:nvSpPr>
          <p:cNvPr id="4" name="Shape 18"/>
          <p:cNvSpPr/>
          <p:nvPr/>
        </p:nvSpPr>
        <p:spPr>
          <a:xfrm>
            <a:off x="5231892" y="1152475"/>
            <a:ext cx="3600408" cy="34164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welcome-page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인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index.jsp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에서 시작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"/>
          <p:cNvSpPr>
            <a:spLocks noGrp="1"/>
          </p:cNvSpPr>
          <p:nvPr>
            <p:ph type="body" idx="1"/>
          </p:nvPr>
        </p:nvSpPr>
        <p:spPr>
          <a:xfrm>
            <a:off x="5231892" y="1152475"/>
            <a:ext cx="3600408" cy="3416400"/>
          </a:xfrm>
        </p:spPr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shop.do</a:t>
            </a:r>
            <a:r>
              <a:rPr lang="ko-KR" altLang="en-US"/>
              <a:t>호출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748" y="332613"/>
            <a:ext cx="4810116" cy="4526672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421775" y="2132838"/>
            <a:ext cx="1785738" cy="360045"/>
          </a:xfrm>
          <a:prstGeom prst="borderCallout1">
            <a:avLst>
              <a:gd name="adj1" fmla="val 45373"/>
              <a:gd name="adj2" fmla="val 100723"/>
              <a:gd name="adj3" fmla="val 91996"/>
              <a:gd name="adj4" fmla="val 2719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25685"/>
            <a:ext cx="9144000" cy="4492129"/>
          </a:xfrm>
          <a:prstGeom prst="rect">
            <a:avLst/>
          </a:prstGeom>
        </p:spPr>
      </p:pic>
      <p:sp>
        <p:nvSpPr>
          <p:cNvPr id="5" name="">
            <a:hlinkClick r:id="" action="ppaction://noaction" highlightClick="1"/>
          </p:cNvPr>
          <p:cNvSpPr/>
          <p:nvPr/>
        </p:nvSpPr>
        <p:spPr>
          <a:xfrm>
            <a:off x="4079748" y="2420874"/>
            <a:ext cx="648081" cy="504063"/>
          </a:xfrm>
          <a:prstGeom prst="actionButtonForwardNex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37038"/>
            <a:ext cx="9144000" cy="4469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 idx="0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4" tIns="91424" rIns="91424" bIns="91424" anchor="b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"/>
              <a:t>BMS Project </a:t>
            </a:r>
            <a:endParaRPr lang="ko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"/>
              <a:t>GUEST</a:t>
            </a:r>
            <a:endParaRPr lang="k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Main Page</a:t>
            </a:r>
            <a:endParaRPr lang="en-US" altLang="ko-KR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38737"/>
          </a:xfrm>
          <a:prstGeom prst="rect">
            <a:avLst/>
          </a:prstGeom>
        </p:spPr>
      </p:pic>
      <p:sp>
        <p:nvSpPr>
          <p:cNvPr id="5" name="">
            <a:hlinkClick r:id="" action="ppaction://noaction" highlightClick="1"/>
          </p:cNvPr>
          <p:cNvSpPr/>
          <p:nvPr/>
        </p:nvSpPr>
        <p:spPr>
          <a:xfrm>
            <a:off x="263271" y="116586"/>
            <a:ext cx="648081" cy="504063"/>
          </a:xfrm>
          <a:prstGeom prst="actionButtonForwardNex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rcRect l="5360" t="7020" r="5360" b="15760"/>
          <a:stretch>
            <a:fillRect/>
          </a:stretch>
        </p:blipFill>
        <p:spPr>
          <a:xfrm>
            <a:off x="1127379" y="224599"/>
            <a:ext cx="3600450" cy="792099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7379" y="1196721"/>
            <a:ext cx="4896612" cy="929646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4829556" y="378333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5951982" y="332613"/>
            <a:ext cx="1656207" cy="6383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로그인 전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"/>
          <p:cNvSpPr/>
          <p:nvPr/>
        </p:nvSpPr>
        <p:spPr>
          <a:xfrm>
            <a:off x="6096000" y="1388081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7218426" y="1342361"/>
            <a:ext cx="1656207" cy="6383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로그인 후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1" animBg="1"/>
      <p:bldP spid="9" grpId="2" animBg="1"/>
      <p:bldP spid="10" grpId="3" animBg="1"/>
      <p:bldP spid="11" grpId="4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Main Page2</a:t>
            </a:r>
            <a:endParaRPr lang="en-US" altLang="ko-KR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7334" y="0"/>
            <a:ext cx="5833347" cy="5143500"/>
          </a:xfrm>
          <a:prstGeom prst="rect">
            <a:avLst/>
          </a:prstGeom>
        </p:spPr>
      </p:pic>
      <p:sp>
        <p:nvSpPr>
          <p:cNvPr id="13" name=""/>
          <p:cNvSpPr/>
          <p:nvPr/>
        </p:nvSpPr>
        <p:spPr>
          <a:xfrm>
            <a:off x="1103494" y="265002"/>
            <a:ext cx="4968621" cy="4604177"/>
          </a:xfrm>
          <a:prstGeom prst="borderCallout1">
            <a:avLst>
              <a:gd name="adj1" fmla="val 28989"/>
              <a:gd name="adj2" fmla="val 99315"/>
              <a:gd name="adj3" fmla="val 30298"/>
              <a:gd name="adj4" fmla="val 1227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/>
          <p:nvPr/>
        </p:nvSpPr>
        <p:spPr>
          <a:xfrm>
            <a:off x="7218426" y="1342361"/>
            <a:ext cx="1656207" cy="6383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책 클릭시 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상세페이지로 이동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1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개요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소형 소점은 경영상의 어려움이 있는 현실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=&gt;</a:t>
            </a:r>
            <a:r>
              <a:rPr lang="ko-KR" altLang="en-US"/>
              <a:t> 생존을 위한 고양이 집사 타겟팅</a:t>
            </a:r>
            <a:endParaRPr lang="ko-KR" altLang="en-US"/>
          </a:p>
          <a:p>
            <a:pPr>
              <a:defRPr/>
            </a:pPr>
            <a:r>
              <a:rPr lang="en-US" altLang="ko-KR"/>
              <a:t>=&gt;</a:t>
            </a:r>
            <a:r>
              <a:rPr lang="ko-KR" altLang="en-US"/>
              <a:t> 고양이 집사 특화 서점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은 사실 돈 안될껄 알고 있음</a:t>
            </a:r>
            <a:r>
              <a:rPr lang="en-US" altLang="ko-KR"/>
              <a:t>..</a:t>
            </a:r>
            <a:r>
              <a:rPr lang="ko-KR" altLang="en-US"/>
              <a:t> 고양이를 키우지 못하니 사진이라도 도배하겠다는</a:t>
            </a:r>
            <a:endParaRPr lang="ko-KR" altLang="en-US"/>
          </a:p>
          <a:p>
            <a:pPr>
              <a:defRPr/>
            </a:pPr>
            <a:r>
              <a:rPr lang="ko-KR" altLang="en-US"/>
              <a:t>사욕을 위하여 만들게 되었습니다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-96774" y="3140964"/>
            <a:ext cx="9217152" cy="1944243"/>
          </a:xfrm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회원가입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379" y="943241"/>
            <a:ext cx="5243014" cy="1333615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4439793" y="1268730"/>
            <a:ext cx="1224153" cy="494794"/>
          </a:xfrm>
          <a:prstGeom prst="borderCallout1">
            <a:avLst>
              <a:gd name="adj1" fmla="val 51517"/>
              <a:gd name="adj2" fmla="val 101363"/>
              <a:gd name="adj3" fmla="val 63065"/>
              <a:gd name="adj4" fmla="val 1873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6736119" y="1458000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4765" y="2381"/>
            <a:ext cx="9144000" cy="5138737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5208008" y="2193346"/>
            <a:ext cx="455938" cy="144018"/>
          </a:xfrm>
          <a:prstGeom prst="borderCallout1">
            <a:avLst>
              <a:gd name="adj1" fmla="val 28989"/>
              <a:gd name="adj2" fmla="val 99315"/>
              <a:gd name="adj3" fmla="val 38490"/>
              <a:gd name="adj4" fmla="val 1637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5951981" y="1988820"/>
            <a:ext cx="1368172" cy="568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아이디 입력 후 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중복확인클릭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03830" y="593168"/>
            <a:ext cx="3333126" cy="1118613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61457" y="510120"/>
            <a:ext cx="3185777" cy="1100641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5159883" y="2852928"/>
            <a:ext cx="455938" cy="144018"/>
          </a:xfrm>
          <a:prstGeom prst="borderCallout1">
            <a:avLst>
              <a:gd name="adj1" fmla="val 28989"/>
              <a:gd name="adj2" fmla="val 99315"/>
              <a:gd name="adj3" fmla="val 38490"/>
              <a:gd name="adj4" fmla="val 1637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5879973" y="2720411"/>
            <a:ext cx="1056252" cy="348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검색 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22149" y="148661"/>
            <a:ext cx="5186008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8" grpId="2" animBg="1"/>
      <p:bldP spid="9" grpId="3" animBg="1"/>
      <p:bldP spid="12" grpId="4" animBg="1"/>
      <p:bldP spid="13" grpId="5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로그인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379" y="1303285"/>
            <a:ext cx="5243014" cy="1333615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3359658" y="1693156"/>
            <a:ext cx="1224153" cy="494794"/>
          </a:xfrm>
          <a:prstGeom prst="borderCallout1">
            <a:avLst>
              <a:gd name="adj1" fmla="val 51517"/>
              <a:gd name="adj2" fmla="val 101363"/>
              <a:gd name="adj3" fmla="val 63065"/>
              <a:gd name="adj4" fmla="val 1873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5655984" y="1882426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97233" y="1779201"/>
            <a:ext cx="4549534" cy="1585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검색페이지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38737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6240018" y="3829684"/>
            <a:ext cx="288036" cy="247397"/>
          </a:xfrm>
          <a:prstGeom prst="borderCallout1">
            <a:avLst>
              <a:gd name="adj1" fmla="val 51517"/>
              <a:gd name="adj2" fmla="val 101363"/>
              <a:gd name="adj3" fmla="val 63065"/>
              <a:gd name="adj4" fmla="val 1873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6744081" y="3843565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3359658" y="1902930"/>
            <a:ext cx="648081" cy="247397"/>
          </a:xfrm>
          <a:prstGeom prst="borderCallout1">
            <a:avLst>
              <a:gd name="adj1" fmla="val 51517"/>
              <a:gd name="adj2" fmla="val 101363"/>
              <a:gd name="adj3" fmla="val 63065"/>
              <a:gd name="adj4" fmla="val 1873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4572000" y="1902930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1" animBg="1"/>
      <p:bldP spid="16" grpId="2" animBg="1"/>
      <p:bldP spid="17" grpId="3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책 상세페이지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7392162" y="4189728"/>
            <a:ext cx="648081" cy="247397"/>
          </a:xfrm>
          <a:prstGeom prst="borderCallout1">
            <a:avLst>
              <a:gd name="adj1" fmla="val 51517"/>
              <a:gd name="adj2" fmla="val 101363"/>
              <a:gd name="adj3" fmla="val 1624"/>
              <a:gd name="adj4" fmla="val 1668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8040243" y="3884204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수량조절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"/>
          <p:cNvSpPr/>
          <p:nvPr/>
        </p:nvSpPr>
        <p:spPr>
          <a:xfrm>
            <a:off x="3923919" y="4445177"/>
            <a:ext cx="1212342" cy="247397"/>
          </a:xfrm>
          <a:prstGeom prst="borderCallout1">
            <a:avLst>
              <a:gd name="adj1" fmla="val 55601"/>
              <a:gd name="adj2" fmla="val 100847"/>
              <a:gd name="adj3" fmla="val 67161"/>
              <a:gd name="adj4" fmla="val 132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5439957" y="4445177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1700" y="908685"/>
            <a:ext cx="4389500" cy="1539373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0190" y="908685"/>
            <a:ext cx="4503810" cy="1486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7" grpId="2" animBg="1"/>
      <p:bldP spid="8" grpId="3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장바구니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798" y="1862368"/>
            <a:ext cx="5258255" cy="998306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4151757" y="2035189"/>
            <a:ext cx="864108" cy="494795"/>
          </a:xfrm>
          <a:prstGeom prst="borderCallout1">
            <a:avLst>
              <a:gd name="adj1" fmla="val 104763"/>
              <a:gd name="adj2" fmla="val 53233"/>
              <a:gd name="adj3" fmla="val 192086"/>
              <a:gd name="adj4" fmla="val 551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4143795" y="2996946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0585" y="1737435"/>
            <a:ext cx="4610499" cy="158509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103" y="2202148"/>
            <a:ext cx="8923794" cy="739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3" name=""/>
          <p:cNvSpPr/>
          <p:nvPr/>
        </p:nvSpPr>
        <p:spPr>
          <a:xfrm>
            <a:off x="8385815" y="2377221"/>
            <a:ext cx="648081" cy="483453"/>
          </a:xfrm>
          <a:prstGeom prst="borderCallout1">
            <a:avLst>
              <a:gd name="adj1" fmla="val 92476"/>
              <a:gd name="adj2" fmla="val 47088"/>
              <a:gd name="adj3" fmla="val 134724"/>
              <a:gd name="adj4" fmla="val 4699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"/>
          <p:cNvSpPr/>
          <p:nvPr/>
        </p:nvSpPr>
        <p:spPr>
          <a:xfrm>
            <a:off x="8184261" y="3068955"/>
            <a:ext cx="944079" cy="504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수정</a:t>
            </a:r>
            <a:r>
              <a:rPr lang="en-US" altLang="ko-KR">
                <a:ln>
                  <a:solidFill>
                    <a:schemeClr val="tx1"/>
                  </a:solidFill>
                </a:ln>
              </a:rPr>
              <a:t>/</a:t>
            </a:r>
            <a:r>
              <a:rPr lang="ko-KR" altLang="en-US">
                <a:ln>
                  <a:solidFill>
                    <a:schemeClr val="tx1"/>
                  </a:solidFill>
                </a:ln>
              </a:rPr>
              <a:t>삭제가능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"/>
          <p:cNvSpPr/>
          <p:nvPr/>
        </p:nvSpPr>
        <p:spPr>
          <a:xfrm>
            <a:off x="4151757" y="4558570"/>
            <a:ext cx="288036" cy="238601"/>
          </a:xfrm>
          <a:prstGeom prst="borderCallout1">
            <a:avLst>
              <a:gd name="adj1" fmla="val 63802"/>
              <a:gd name="adj2" fmla="val 104431"/>
              <a:gd name="adj3" fmla="val 56895"/>
              <a:gd name="adj4" fmla="val 29275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5015865" y="4499411"/>
            <a:ext cx="576072" cy="369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65819" y="1840166"/>
            <a:ext cx="4412362" cy="1463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33" grpId="2" animBg="1"/>
      <p:bldP spid="34" grpId="3" animBg="1"/>
      <p:bldP spid="35" grpId="4" animBg="1"/>
      <p:bldP spid="36" grpId="5" 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MyPage</a:t>
            </a:r>
            <a:endParaRPr lang="en-US" altLang="ko-KR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798" y="1862368"/>
            <a:ext cx="5258255" cy="998306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5015865" y="2035189"/>
            <a:ext cx="1296162" cy="494795"/>
          </a:xfrm>
          <a:prstGeom prst="borderCallout1">
            <a:avLst>
              <a:gd name="adj1" fmla="val 104763"/>
              <a:gd name="adj2" fmla="val 53233"/>
              <a:gd name="adj3" fmla="val 192086"/>
              <a:gd name="adj4" fmla="val 551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5223930" y="2996946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060829"/>
            <a:ext cx="9144000" cy="14218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37903" y="2644072"/>
            <a:ext cx="1806096" cy="7849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78801" y="2666934"/>
            <a:ext cx="2065199" cy="7620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회원 페이지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41492"/>
            <a:ext cx="9144000" cy="1660514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1283208" y="2852928"/>
            <a:ext cx="996315" cy="247397"/>
          </a:xfrm>
          <a:prstGeom prst="borderCallout1">
            <a:avLst>
              <a:gd name="adj1" fmla="val 84269"/>
              <a:gd name="adj2" fmla="val 52204"/>
              <a:gd name="adj3" fmla="val 235091"/>
              <a:gd name="adj4" fmla="val 5109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1343406" y="3429000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5652135" y="2729229"/>
            <a:ext cx="299847" cy="152762"/>
          </a:xfrm>
          <a:prstGeom prst="borderCallout1">
            <a:avLst>
              <a:gd name="adj1" fmla="val 55601"/>
              <a:gd name="adj2" fmla="val 100847"/>
              <a:gd name="adj3" fmla="val 67161"/>
              <a:gd name="adj4" fmla="val 132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6023991" y="2636901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78995" y="0"/>
            <a:ext cx="5186008" cy="514350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77249" y="1802063"/>
            <a:ext cx="4389500" cy="1539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8" grpId="2" animBg="1"/>
      <p:bldP spid="9" grpId="3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회원 페이지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41492"/>
            <a:ext cx="9144000" cy="1660514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4011588" y="2852928"/>
            <a:ext cx="996315" cy="247397"/>
          </a:xfrm>
          <a:prstGeom prst="borderCallout1">
            <a:avLst>
              <a:gd name="adj1" fmla="val 84269"/>
              <a:gd name="adj2" fmla="val 52204"/>
              <a:gd name="adj3" fmla="val 235091"/>
              <a:gd name="adj4" fmla="val 5109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4071786" y="3429000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008" y="1699184"/>
            <a:ext cx="4419983" cy="1745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BMS Project </a:t>
            </a:r>
          </a:p>
        </p:txBody>
      </p:sp>
      <p:sp>
        <p:nvSpPr>
          <p:cNvPr id="187" name="Shape 1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HO</a:t>
            </a:r>
            <a:r>
              <a:rPr lang="ko"/>
              <a:t>ST</a:t>
            </a:r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Host Page</a:t>
            </a:r>
            <a:endParaRPr lang="en-US" altLang="ko-KR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71397" y="121495"/>
            <a:ext cx="5654530" cy="998306"/>
          </a:xfrm>
          <a:prstGeom prst="rect">
            <a:avLst/>
          </a:prstGeom>
        </p:spPr>
      </p:pic>
      <p:sp>
        <p:nvSpPr>
          <p:cNvPr id="18" name="">
            <a:hlinkClick r:id="" action="ppaction://noaction" highlightClick="1"/>
          </p:cNvPr>
          <p:cNvSpPr/>
          <p:nvPr/>
        </p:nvSpPr>
        <p:spPr>
          <a:xfrm>
            <a:off x="263271" y="116586"/>
            <a:ext cx="648081" cy="504063"/>
          </a:xfrm>
          <a:prstGeom prst="actionButtonForwardNex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Use Case Diagram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17894" y="0"/>
            <a:ext cx="550821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재고관리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b="21060"/>
          <a:stretch>
            <a:fillRect/>
          </a:stretch>
        </p:blipFill>
        <p:spPr>
          <a:xfrm>
            <a:off x="1744735" y="2072596"/>
            <a:ext cx="5654530" cy="788078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3515487" y="2219238"/>
            <a:ext cx="1056513" cy="305525"/>
          </a:xfrm>
          <a:prstGeom prst="borderCallout1">
            <a:avLst>
              <a:gd name="adj1" fmla="val 104763"/>
              <a:gd name="adj2" fmla="val 49648"/>
              <a:gd name="adj3" fmla="val 251475"/>
              <a:gd name="adj4" fmla="val 500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3571704" y="2979457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재고관리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b="21060"/>
          <a:stretch>
            <a:fillRect/>
          </a:stretch>
        </p:blipFill>
        <p:spPr>
          <a:xfrm>
            <a:off x="1744735" y="2072596"/>
            <a:ext cx="5654530" cy="788078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3515487" y="2219238"/>
            <a:ext cx="1056513" cy="305525"/>
          </a:xfrm>
          <a:prstGeom prst="borderCallout1">
            <a:avLst>
              <a:gd name="adj1" fmla="val 104763"/>
              <a:gd name="adj2" fmla="val 49648"/>
              <a:gd name="adj3" fmla="val 251475"/>
              <a:gd name="adj4" fmla="val 500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3571704" y="2979457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87353" y="731375"/>
            <a:ext cx="2156646" cy="678238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4973" y="836676"/>
            <a:ext cx="2149026" cy="1836579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2070748"/>
            <a:ext cx="9144000" cy="10020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16284" y="1832546"/>
            <a:ext cx="4511430" cy="1478408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88680" y="1821115"/>
            <a:ext cx="4366638" cy="150127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2265795"/>
            <a:ext cx="9144000" cy="6119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재고관리</a:t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38737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42181"/>
            <a:ext cx="9144000" cy="245913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340037"/>
            <a:ext cx="9144000" cy="2463425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77249" y="1828735"/>
            <a:ext cx="4389500" cy="1486028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46767" y="1809684"/>
            <a:ext cx="4450465" cy="1524132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2400" y="1492437"/>
            <a:ext cx="9144000" cy="246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재고관리</a:t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38737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65795"/>
            <a:ext cx="9144000" cy="6119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0383" y="1844802"/>
            <a:ext cx="4465707" cy="1546994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92491" y="1847787"/>
            <a:ext cx="4359017" cy="1447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재고관리</a:t>
            </a:r>
            <a:endParaRPr lang="ko-KR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03" y="1902028"/>
            <a:ext cx="4752594" cy="1022909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재고관리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b="21060"/>
          <a:stretch>
            <a:fillRect/>
          </a:stretch>
        </p:blipFill>
        <p:spPr>
          <a:xfrm>
            <a:off x="1744735" y="2072596"/>
            <a:ext cx="5654530" cy="788078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4751451" y="2219238"/>
            <a:ext cx="1056513" cy="305525"/>
          </a:xfrm>
          <a:prstGeom prst="borderCallout1">
            <a:avLst>
              <a:gd name="adj1" fmla="val 104763"/>
              <a:gd name="adj2" fmla="val 49648"/>
              <a:gd name="adj3" fmla="val 251475"/>
              <a:gd name="adj4" fmla="val 500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4807668" y="2979457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52207" y="2219238"/>
            <a:ext cx="1249788" cy="3734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2702398"/>
            <a:ext cx="9144000" cy="8596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76937" y="2693219"/>
            <a:ext cx="1867061" cy="8077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34092" y="2739009"/>
            <a:ext cx="1729889" cy="823031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29345" y="2219238"/>
            <a:ext cx="1272650" cy="3886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76937" y="2784734"/>
            <a:ext cx="1844199" cy="7773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334092" y="2754250"/>
            <a:ext cx="1729889" cy="8077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729345" y="2302791"/>
            <a:ext cx="1226926" cy="3276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 idx="0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4" tIns="91424" rIns="91424" bIns="91424" anchor="b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"/>
              <a:t>BMS Project </a:t>
            </a:r>
            <a:endParaRPr lang="ko"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/>
            </a:pPr>
            <a:r>
              <a:rPr lang="en-US" altLang="ko-KR"/>
              <a:t>Board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게시판</a:t>
            </a:r>
            <a:endParaRPr lang="ko-KR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7248144" y="2225166"/>
            <a:ext cx="504063" cy="123698"/>
          </a:xfrm>
          <a:prstGeom prst="borderCallout1">
            <a:avLst>
              <a:gd name="adj1" fmla="val 51517"/>
              <a:gd name="adj2" fmla="val 101363"/>
              <a:gd name="adj3" fmla="val 63065"/>
              <a:gd name="adj4" fmla="val 1873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8199921" y="2134253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</p:bld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새글쓰기</a:t>
            </a: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4007739" y="3519913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751726" y="3987583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</p:bld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글쓰기 결과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5025"/>
            <a:ext cx="9144000" cy="5138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Sequence Diagram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Guest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62211"/>
            <a:ext cx="9144000" cy="4619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게시판 상세페이지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3687679" y="2780919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3431667" y="3248588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</p:bld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게시판 글 수정 </a:t>
            </a:r>
            <a:r>
              <a:rPr lang="en-US" altLang="ko-KR"/>
              <a:t>-</a:t>
            </a:r>
            <a:r>
              <a:rPr lang="ko-KR" altLang="en-US"/>
              <a:t> 비밀번호 입력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4839823" y="2060829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4583811" y="2528498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</p:bld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게시판 글 수정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3903706" y="3663931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3647694" y="4131601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</p:bld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글 수정 결과</a:t>
            </a:r>
            <a:endParaRPr lang="ko-KR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4479778" y="2780919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/>
          <p:nvPr/>
        </p:nvSpPr>
        <p:spPr>
          <a:xfrm>
            <a:off x="4223766" y="3248588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1" animBg="1"/>
    </p:bld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새글쓰기</a:t>
            </a: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4007739" y="3519913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751726" y="3987583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</p:bld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답글쓰기 </a:t>
            </a:r>
            <a:r>
              <a:rPr lang="en-US" altLang="ko-KR"/>
              <a:t>-</a:t>
            </a:r>
            <a:r>
              <a:rPr lang="ko-KR" altLang="en-US"/>
              <a:t> 결과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3543661" y="2655805"/>
            <a:ext cx="216027" cy="107306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3179635" y="2924937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</p:bld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게시판 상세페이지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4111771" y="2780919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3855759" y="3248588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</p:bld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게시판 글 수정 </a:t>
            </a:r>
            <a:r>
              <a:rPr lang="en-US" altLang="ko-KR"/>
              <a:t>-</a:t>
            </a:r>
            <a:r>
              <a:rPr lang="ko-KR" altLang="en-US"/>
              <a:t> 비밀번호 입력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4839823" y="2060829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4583811" y="2528498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</p:bld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글지우기 </a:t>
            </a:r>
            <a:r>
              <a:rPr lang="en-US" altLang="ko-KR"/>
              <a:t>-</a:t>
            </a:r>
            <a:r>
              <a:rPr lang="ko-KR" altLang="en-US"/>
              <a:t> 결과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호스트 </a:t>
            </a:r>
            <a:r>
              <a:rPr lang="en-US" altLang="ko-KR"/>
              <a:t>-</a:t>
            </a:r>
            <a:r>
              <a:rPr lang="ko-KR" altLang="en-US"/>
              <a:t> 글삭제</a:t>
            </a:r>
            <a:endParaRPr lang="ko-KR" alt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4111771" y="2780919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3855759" y="3248588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Sequence Diagram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Host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678" y="0"/>
            <a:ext cx="7774644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게시판 글 수정 </a:t>
            </a:r>
            <a:r>
              <a:rPr lang="en-US" altLang="ko-KR"/>
              <a:t>-</a:t>
            </a:r>
            <a:r>
              <a:rPr lang="ko-KR" altLang="en-US"/>
              <a:t> 비밀번호 입력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4839823" y="2060829"/>
            <a:ext cx="432054" cy="214611"/>
          </a:xfrm>
          <a:prstGeom prst="borderCallout1">
            <a:avLst>
              <a:gd name="adj1" fmla="val 112955"/>
              <a:gd name="adj2" fmla="val 46064"/>
              <a:gd name="adj3" fmla="val 222804"/>
              <a:gd name="adj4" fmla="val 4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4583811" y="2528498"/>
            <a:ext cx="944079" cy="305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/>
                  </a:solidFill>
                </a:ln>
              </a:rPr>
              <a:t>클릭</a:t>
            </a:r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</p:bldLst>
  </p:timing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호스트 </a:t>
            </a:r>
            <a:r>
              <a:rPr lang="en-US" altLang="ko-KR"/>
              <a:t>-</a:t>
            </a:r>
            <a:r>
              <a:rPr lang="ko-KR" altLang="en-US"/>
              <a:t> 글삭제</a:t>
            </a: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81"/>
            <a:ext cx="9144000" cy="5138737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rcRect b="6570"/>
          <a:stretch>
            <a:fillRect/>
          </a:stretch>
        </p:blipFill>
        <p:spPr>
          <a:xfrm>
            <a:off x="758852" y="1901190"/>
            <a:ext cx="8073448" cy="1023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ctrTitle" idx="0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4" tIns="91424" rIns="91424" bIns="91424" anchor="b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"/>
              <a:t>The End </a:t>
            </a:r>
            <a:endParaRPr lang="ko"/>
          </a:p>
        </p:txBody>
      </p:sp>
      <p:sp>
        <p:nvSpPr>
          <p:cNvPr id="242" name="Shape 2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"/>
              <a:t>Thanks, Bye</a:t>
            </a:r>
            <a:endParaRPr lang="ko"/>
          </a:p>
        </p:txBody>
      </p:sp>
      <p:sp>
        <p:nvSpPr>
          <p:cNvPr id="243" name="Shape 243"/>
          <p:cNvSpPr txBox="1">
            <a:spLocks noGrp="1"/>
          </p:cNvSpPr>
          <p:nvPr>
            <p:ph type="subTitle" idx="1"/>
          </p:nvPr>
        </p:nvSpPr>
        <p:spPr>
          <a:xfrm>
            <a:off x="2538700" y="4028625"/>
            <a:ext cx="8520600" cy="7926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/>
            </a:pPr>
            <a:r>
              <a:rPr lang="ko"/>
              <a:t>17.0</a:t>
            </a:r>
            <a:r>
              <a:rPr lang="en-US" altLang="ko-KR"/>
              <a:t>6</a:t>
            </a:r>
            <a:r>
              <a:rPr lang="ko"/>
              <a:t>.</a:t>
            </a:r>
            <a:r>
              <a:rPr lang="en-US" altLang="ko-KR"/>
              <a:t>16</a:t>
            </a:r>
            <a:r>
              <a:rPr lang="ko"/>
              <a:t> 작성</a:t>
            </a:r>
            <a:endParaRPr lang="k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E-R Diagram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3356" y="116586"/>
            <a:ext cx="7770950" cy="5013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기능정의서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Host</a:t>
            </a:r>
            <a:endParaRPr lang="en-US" altLang="ko-KR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41224"/>
            <a:ext cx="9144000" cy="4061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기능정의서 </a:t>
            </a:r>
            <a:r>
              <a:rPr lang="en-US" altLang="ko-KR"/>
              <a:t>- Guest</a:t>
            </a:r>
            <a:endParaRPr lang="en-US" altLang="ko-KR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8167" y="0"/>
            <a:ext cx="730766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ko-KR"/>
              <a:t>Controller 정의서</a:t>
            </a:r>
            <a:endParaRPr lang="ko-KR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2422" y="0"/>
            <a:ext cx="4739155" cy="51435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58377"/>
            <a:ext cx="9144000" cy="2626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196</ep:Words>
  <ep:PresentationFormat/>
  <ep:Paragraphs>102</ep:Paragraphs>
  <ep:Slides>52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ep:HeadingPairs>
  <ep:TitlesOfParts>
    <vt:vector size="53" baseType="lpstr">
      <vt:lpstr>simple-light-2</vt:lpstr>
      <vt:lpstr>BMS PROJECT</vt:lpstr>
      <vt:lpstr>개요</vt:lpstr>
      <vt:lpstr>Use Case Diagram</vt:lpstr>
      <vt:lpstr>Sequence Diagram - Guest</vt:lpstr>
      <vt:lpstr>Sequence Diagram - Host</vt:lpstr>
      <vt:lpstr>기능정의서 - Host</vt:lpstr>
      <vt:lpstr>기능정의서 - Guest</vt:lpstr>
      <vt:lpstr>Controller 정의서</vt:lpstr>
      <vt:lpstr>Dao Method 정의서</vt:lpstr>
      <vt:lpstr>Msg 정의서</vt:lpstr>
      <vt:lpstr>회원가입</vt:lpstr>
      <vt:lpstr>로그인</vt:lpstr>
      <vt:lpstr>검색페이지</vt:lpstr>
      <vt:lpstr>책 상세페이지</vt:lpstr>
      <vt:lpstr>장바구니</vt:lpstr>
      <vt:lpstr>MyPage</vt:lpstr>
      <vt:lpstr>회원가입</vt:lpstr>
      <vt:lpstr>회원가입</vt:lpstr>
      <vt:lpstr>회원가입</vt:lpstr>
      <vt:lpstr>회원가입</vt:lpstr>
      <vt:lpstr>슬라이드 21</vt:lpstr>
      <vt:lpstr>슬라이드 22</vt:lpstr>
      <vt:lpstr>슬라이드 23</vt:lpstr>
      <vt:lpstr>MyPage</vt:lpstr>
      <vt:lpstr>회원 페이지</vt:lpstr>
      <vt:lpstr>회원 페이지</vt:lpstr>
      <vt:lpstr>슬라이드 27</vt:lpstr>
      <vt:lpstr>Host Page</vt:lpstr>
      <vt:lpstr>재고관리</vt:lpstr>
      <vt:lpstr>재고관리</vt:lpstr>
      <vt:lpstr>재고관리</vt:lpstr>
      <vt:lpstr>재고관리</vt:lpstr>
      <vt:lpstr>재고관리</vt:lpstr>
      <vt:lpstr>재고관리</vt:lpstr>
      <vt:lpstr>슬라이드 35</vt:lpstr>
      <vt:lpstr>게시판</vt:lpstr>
      <vt:lpstr>새글쓰기</vt:lpstr>
      <vt:lpstr>글쓰기 결과</vt:lpstr>
      <vt:lpstr>게시판 상세페이지</vt:lpstr>
      <vt:lpstr>게시판 글 수정 - 비밀번호 입력</vt:lpstr>
      <vt:lpstr>게시판 글 수정</vt:lpstr>
      <vt:lpstr>글 수정 결과</vt:lpstr>
      <vt:lpstr>새글쓰기</vt:lpstr>
      <vt:lpstr>답글쓰기 - 결과</vt:lpstr>
      <vt:lpstr>게시판 상세페이지</vt:lpstr>
      <vt:lpstr>게시판 글 수정 - 비밀번호 입력</vt:lpstr>
      <vt:lpstr>글지우기 - 결과</vt:lpstr>
      <vt:lpstr>호스트 - 글삭제</vt:lpstr>
      <vt:lpstr>게시판 글 수정 - 비밀번호 입력</vt:lpstr>
      <vt:lpstr>호스트 - 글삭제</vt:lpstr>
      <vt:lpstr>슬라이드 51</vt:lpstr>
      <vt:lpstr>슬라이드 52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choidream</cp:lastModifiedBy>
  <dcterms:modified xsi:type="dcterms:W3CDTF">2017-06-16T07:48:50.977</dcterms:modified>
  <cp:revision>77</cp:revision>
  <cp:version>0906.0100.01</cp:version>
</cp:coreProperties>
</file>